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9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6" r:id="rId16"/>
    <p:sldId id="277" r:id="rId1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00"/>
    <a:srgbClr val="490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6E0C-B034-4A14-85A0-81291C371E80}" type="datetimeFigureOut">
              <a:rPr lang="es-CO" smtClean="0"/>
              <a:t>7/04/2018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A9F1-B6D4-4B71-86E8-93DAEA00BF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214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6E0C-B034-4A14-85A0-81291C371E80}" type="datetimeFigureOut">
              <a:rPr lang="es-CO" smtClean="0"/>
              <a:t>7/04/2018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A9F1-B6D4-4B71-86E8-93DAEA00BF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407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6E0C-B034-4A14-85A0-81291C371E80}" type="datetimeFigureOut">
              <a:rPr lang="es-CO" smtClean="0"/>
              <a:t>7/04/2018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A9F1-B6D4-4B71-86E8-93DAEA00BFB6}" type="slidenum">
              <a:rPr lang="es-CO" smtClean="0"/>
              <a:t>‹Nº›</a:t>
            </a:fld>
            <a:endParaRPr lang="es-CO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3695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6E0C-B034-4A14-85A0-81291C371E80}" type="datetimeFigureOut">
              <a:rPr lang="es-CO" smtClean="0"/>
              <a:t>7/04/2018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A9F1-B6D4-4B71-86E8-93DAEA00BF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2771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6E0C-B034-4A14-85A0-81291C371E80}" type="datetimeFigureOut">
              <a:rPr lang="es-CO" smtClean="0"/>
              <a:t>7/04/2018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A9F1-B6D4-4B71-86E8-93DAEA00BFB6}" type="slidenum">
              <a:rPr lang="es-CO" smtClean="0"/>
              <a:t>‹Nº›</a:t>
            </a:fld>
            <a:endParaRPr lang="es-CO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9815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6E0C-B034-4A14-85A0-81291C371E80}" type="datetimeFigureOut">
              <a:rPr lang="es-CO" smtClean="0"/>
              <a:t>7/04/2018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A9F1-B6D4-4B71-86E8-93DAEA00BF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0007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6E0C-B034-4A14-85A0-81291C371E80}" type="datetimeFigureOut">
              <a:rPr lang="es-CO" smtClean="0"/>
              <a:t>7/04/2018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A9F1-B6D4-4B71-86E8-93DAEA00BF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8318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6E0C-B034-4A14-85A0-81291C371E80}" type="datetimeFigureOut">
              <a:rPr lang="es-CO" smtClean="0"/>
              <a:t>7/04/2018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A9F1-B6D4-4B71-86E8-93DAEA00BF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7182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6E0C-B034-4A14-85A0-81291C371E80}" type="datetimeFigureOut">
              <a:rPr lang="es-CO" smtClean="0"/>
              <a:t>7/04/2018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A9F1-B6D4-4B71-86E8-93DAEA00BF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511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6E0C-B034-4A14-85A0-81291C371E80}" type="datetimeFigureOut">
              <a:rPr lang="es-CO" smtClean="0"/>
              <a:t>7/04/2018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A9F1-B6D4-4B71-86E8-93DAEA00BF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850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6E0C-B034-4A14-85A0-81291C371E80}" type="datetimeFigureOut">
              <a:rPr lang="es-CO" smtClean="0"/>
              <a:t>7/04/2018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A9F1-B6D4-4B71-86E8-93DAEA00BF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838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6E0C-B034-4A14-85A0-81291C371E80}" type="datetimeFigureOut">
              <a:rPr lang="es-CO" smtClean="0"/>
              <a:t>7/04/2018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A9F1-B6D4-4B71-86E8-93DAEA00BF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329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6E0C-B034-4A14-85A0-81291C371E80}" type="datetimeFigureOut">
              <a:rPr lang="es-CO" smtClean="0"/>
              <a:t>7/04/2018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A9F1-B6D4-4B71-86E8-93DAEA00BF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4105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6E0C-B034-4A14-85A0-81291C371E80}" type="datetimeFigureOut">
              <a:rPr lang="es-CO" smtClean="0"/>
              <a:t>7/04/2018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A9F1-B6D4-4B71-86E8-93DAEA00BF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6546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6E0C-B034-4A14-85A0-81291C371E80}" type="datetimeFigureOut">
              <a:rPr lang="es-CO" smtClean="0"/>
              <a:t>7/04/2018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A9F1-B6D4-4B71-86E8-93DAEA00BF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407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A9F1-B6D4-4B71-86E8-93DAEA00BFB6}" type="slidenum">
              <a:rPr lang="es-CO" smtClean="0"/>
              <a:t>‹Nº›</a:t>
            </a:fld>
            <a:endParaRPr lang="es-C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6E0C-B034-4A14-85A0-81291C371E80}" type="datetimeFigureOut">
              <a:rPr lang="es-CO" smtClean="0"/>
              <a:t>7/04/2018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1682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A6E0C-B034-4A14-85A0-81291C371E80}" type="datetimeFigureOut">
              <a:rPr lang="es-CO" smtClean="0"/>
              <a:t>7/04/2018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C8DA9F1-B6D4-4B71-86E8-93DAEA00BF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874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cibe.es/extfrontinteco/img/File/intecocert/EstudiosInformes/cert_inf_riesgos_y_amenazas_en_cloud_computing.pdf" TargetMode="External"/><Relationship Id="rId13" Type="http://schemas.openxmlformats.org/officeDocument/2006/relationships/hyperlink" Target="http://www.ciberbullying.com/cyberbullying/" TargetMode="External"/><Relationship Id="rId3" Type="http://schemas.microsoft.com/office/2007/relationships/hdphoto" Target="../media/hdphoto3.wdp"/><Relationship Id="rId7" Type="http://schemas.openxmlformats.org/officeDocument/2006/relationships/hyperlink" Target="https://www.icesi.edu.co/revistas/index.php/sistemas_telematica/article/view/1095" TargetMode="External"/><Relationship Id="rId12" Type="http://schemas.openxmlformats.org/officeDocument/2006/relationships/hyperlink" Target="http://www.pensarantesdesextear.mx/prevencion-10-razones-no-sexting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ustificado.blogspot.com.co/2011/05/la-vinculacion-del-phishing-con-el.html" TargetMode="External"/><Relationship Id="rId11" Type="http://schemas.openxmlformats.org/officeDocument/2006/relationships/hyperlink" Target="https://ciberacoso.wordpress.com/" TargetMode="External"/><Relationship Id="rId5" Type="http://schemas.openxmlformats.org/officeDocument/2006/relationships/hyperlink" Target="http://recursostic.educacion.es/observatorio/web/es/software/software-general/1040-introduccion-a-la-seguridad-informatica?format=pdf" TargetMode="External"/><Relationship Id="rId10" Type="http://schemas.openxmlformats.org/officeDocument/2006/relationships/hyperlink" Target="https://es.slideshare.net/ezsalokithagonzalez/ciberacoso-ciberbullying" TargetMode="External"/><Relationship Id="rId4" Type="http://schemas.openxmlformats.org/officeDocument/2006/relationships/hyperlink" Target="http://aulavirtual.eaie.cvudes.edu.co/publico/lems/L.000.011.MG/cap4.html" TargetMode="External"/><Relationship Id="rId9" Type="http://schemas.openxmlformats.org/officeDocument/2006/relationships/hyperlink" Target="https://cmapcloud.ihmc.us/cmaps/myCmaps.html" TargetMode="External"/><Relationship Id="rId14" Type="http://schemas.openxmlformats.org/officeDocument/2006/relationships/hyperlink" Target="https://scholar.google.com.co/scholar?q=INTIMIDACION+ESCOLAR+CIBER+ACOSO&amp;h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-89486" y="1"/>
            <a:ext cx="12281486" cy="6858000"/>
            <a:chOff x="-89486" y="1"/>
            <a:chExt cx="12281486" cy="6858000"/>
          </a:xfrm>
        </p:grpSpPr>
        <p:pic>
          <p:nvPicPr>
            <p:cNvPr id="1026" name="Picture 2" descr="Resultado de imagen para temas tecnologi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9000"/>
                      </a14:imgEffect>
                      <a14:imgEffect>
                        <a14:brightnessContrast bright="62000" contrast="4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9486" y="1"/>
              <a:ext cx="122814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ángulo 2"/>
            <p:cNvSpPr/>
            <p:nvPr/>
          </p:nvSpPr>
          <p:spPr>
            <a:xfrm>
              <a:off x="4993161" y="1101437"/>
              <a:ext cx="7198839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4000" b="1" dirty="0" smtClean="0">
                  <a:solidFill>
                    <a:srgbClr val="490AE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 Tres riesgos asociados con el uso de la tecnología  y la informática</a:t>
              </a:r>
              <a:endParaRPr lang="es-CO" sz="4000" b="1" dirty="0">
                <a:solidFill>
                  <a:srgbClr val="490A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4" name="Rectángulo 3"/>
            <p:cNvSpPr/>
            <p:nvPr/>
          </p:nvSpPr>
          <p:spPr>
            <a:xfrm>
              <a:off x="290945" y="2318869"/>
              <a:ext cx="6667785" cy="40934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Nota</a:t>
              </a:r>
            </a:p>
            <a:p>
              <a:r>
                <a:rPr lang="es-E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Sistemas e Informática</a:t>
              </a:r>
            </a:p>
            <a:p>
              <a:r>
                <a:rPr lang="es-E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Profesor: Javier José Niño Ballesteros</a:t>
              </a:r>
            </a:p>
            <a:p>
              <a:r>
                <a:rPr lang="es-E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Maestría en gestión de la Tecnología Educativa Universidad de Santander.</a:t>
              </a:r>
            </a:p>
            <a:p>
              <a:endParaRPr lang="es-ES" sz="20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E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Este proyecto ha sido financiado por el estudiante.</a:t>
              </a:r>
            </a:p>
            <a:p>
              <a:r>
                <a:rPr lang="es-E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La correspondencia relacionada con este trabajo debe ser dirigida a Néstor Hernán Cárdenas Ubaque, Campus Virtual, Tablero de anotaciones, Universidad de Santander</a:t>
              </a:r>
            </a:p>
            <a:p>
              <a:r>
                <a:rPr lang="es-E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Contacto: redarte41@gmail.com</a:t>
              </a:r>
              <a:endParaRPr lang="es-E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054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404949" y="-235131"/>
            <a:ext cx="9797144" cy="7003818"/>
            <a:chOff x="-404949" y="-235131"/>
            <a:chExt cx="9797144" cy="7003818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404949" y="28909"/>
              <a:ext cx="7968343" cy="6739778"/>
            </a:xfrm>
            <a:prstGeom prst="rect">
              <a:avLst/>
            </a:prstGeom>
          </p:spPr>
        </p:pic>
        <p:sp>
          <p:nvSpPr>
            <p:cNvPr id="2" name="Rectángulo 1"/>
            <p:cNvSpPr/>
            <p:nvPr/>
          </p:nvSpPr>
          <p:spPr>
            <a:xfrm>
              <a:off x="5368834" y="2014463"/>
              <a:ext cx="3657600" cy="3970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2800" b="1" dirty="0" smtClean="0"/>
                <a:t>El </a:t>
              </a:r>
              <a:r>
                <a:rPr lang="es-ES" sz="2800" b="1" dirty="0" smtClean="0">
                  <a:solidFill>
                    <a:srgbClr val="FF0000"/>
                  </a:solidFill>
                </a:rPr>
                <a:t>Grooming</a:t>
              </a:r>
              <a:r>
                <a:rPr lang="es-ES" sz="2800" b="1" dirty="0" smtClean="0"/>
                <a:t> es una práctica de acoso y abuso sexual, en contra de niños y jóvenes que, en la mayoría de los casos, sucede a través de las redes sociales. </a:t>
              </a:r>
              <a:endParaRPr lang="es-CO" sz="2800" b="1" dirty="0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-197976" y="-235131"/>
              <a:ext cx="9590171" cy="1985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prstTxWarp prst="textCurveUp">
                <a:avLst/>
              </a:prstTxWarp>
              <a:spAutoFit/>
            </a:bodyPr>
            <a:lstStyle/>
            <a:p>
              <a:pPr algn="ctr"/>
              <a:r>
                <a:rPr lang="es-ES" sz="5400" b="1" cap="none" spc="0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/>
                </a:rPr>
                <a:t>El</a:t>
              </a:r>
              <a:r>
                <a:rPr lang="es-ES" sz="54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/>
                </a:rPr>
                <a:t> </a:t>
              </a:r>
              <a:r>
                <a:rPr lang="es-ES" sz="5400" b="1" dirty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</a:rPr>
                <a:t>G</a:t>
              </a:r>
              <a:r>
                <a:rPr lang="es-ES" sz="5400" b="1" cap="none" spc="0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/>
                </a:rPr>
                <a:t>rooming</a:t>
              </a:r>
              <a:endParaRPr lang="es-ES" sz="5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</a:endParaRPr>
            </a:p>
          </p:txBody>
        </p:sp>
      </p:grpSp>
      <p:sp>
        <p:nvSpPr>
          <p:cNvPr id="7" name="Rectángulo 6"/>
          <p:cNvSpPr/>
          <p:nvPr/>
        </p:nvSpPr>
        <p:spPr>
          <a:xfrm>
            <a:off x="6003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193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52252" y="117566"/>
            <a:ext cx="9353002" cy="6531428"/>
            <a:chOff x="52252" y="117566"/>
            <a:chExt cx="9353002" cy="6531428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58"/>
            <a:stretch/>
          </p:blipFill>
          <p:spPr>
            <a:xfrm>
              <a:off x="52252" y="1815737"/>
              <a:ext cx="4904931" cy="4833257"/>
            </a:xfrm>
            <a:prstGeom prst="rect">
              <a:avLst/>
            </a:prstGeom>
          </p:spPr>
        </p:pic>
        <p:sp>
          <p:nvSpPr>
            <p:cNvPr id="7" name="Rectángulo 6"/>
            <p:cNvSpPr/>
            <p:nvPr/>
          </p:nvSpPr>
          <p:spPr>
            <a:xfrm>
              <a:off x="91439" y="117566"/>
              <a:ext cx="9313815" cy="169817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prstTxWarp prst="textCurveUp">
                <a:avLst/>
              </a:prstTxWarp>
              <a:spAutoFit/>
            </a:bodyPr>
            <a:lstStyle/>
            <a:p>
              <a:pPr algn="ctr"/>
              <a:r>
                <a:rPr lang="es-ES" sz="5400" b="1" cap="none" spc="0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/>
                </a:rPr>
                <a:t>El</a:t>
              </a:r>
              <a:r>
                <a:rPr lang="es-ES" sz="54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/>
                </a:rPr>
                <a:t> </a:t>
              </a:r>
              <a:r>
                <a:rPr lang="es-ES" sz="5400" b="1" dirty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</a:rPr>
                <a:t>G</a:t>
              </a:r>
              <a:r>
                <a:rPr lang="es-ES" sz="5400" b="1" cap="none" spc="0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/>
                </a:rPr>
                <a:t>rooming</a:t>
              </a:r>
              <a:endParaRPr lang="es-ES" sz="5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</a:endParaRP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4957183" y="2110379"/>
              <a:ext cx="4186817" cy="3970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2800" b="1" dirty="0" smtClean="0"/>
                <a:t> El término </a:t>
              </a:r>
              <a:r>
                <a:rPr lang="es-ES" sz="2800" b="1" dirty="0" smtClean="0">
                  <a:solidFill>
                    <a:srgbClr val="FF0000"/>
                  </a:solidFill>
                </a:rPr>
                <a:t>Grooming </a:t>
              </a:r>
              <a:r>
                <a:rPr lang="es-ES" sz="2800" b="1" dirty="0" smtClean="0"/>
                <a:t>describe la forma en que algunas personas se acercan a niños y jóvenes para ganar su confianza, crear lazos emocionales y poder abusar de ellos sexualmente. </a:t>
              </a:r>
              <a:endParaRPr lang="es-CO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63411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91439" y="117566"/>
            <a:ext cx="9581605" cy="6701246"/>
            <a:chOff x="91439" y="117566"/>
            <a:chExt cx="9581605" cy="6701246"/>
          </a:xfrm>
        </p:grpSpPr>
        <p:sp>
          <p:nvSpPr>
            <p:cNvPr id="2" name="Rectángulo 1"/>
            <p:cNvSpPr/>
            <p:nvPr/>
          </p:nvSpPr>
          <p:spPr>
            <a:xfrm>
              <a:off x="91439" y="117566"/>
              <a:ext cx="9313815" cy="169817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prstTxWarp prst="textCurveUp">
                <a:avLst/>
              </a:prstTxWarp>
              <a:spAutoFit/>
            </a:bodyPr>
            <a:lstStyle/>
            <a:p>
              <a:pPr algn="ctr"/>
              <a:r>
                <a:rPr lang="es-ES" sz="5400" b="1" cap="none" spc="0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/>
                </a:rPr>
                <a:t>El</a:t>
              </a:r>
              <a:r>
                <a:rPr lang="es-ES" sz="54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/>
                </a:rPr>
                <a:t> </a:t>
              </a:r>
              <a:r>
                <a:rPr lang="es-ES" sz="5400" b="1" dirty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</a:rPr>
                <a:t>G</a:t>
              </a:r>
              <a:r>
                <a:rPr lang="es-ES" sz="5400" b="1" cap="none" spc="0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/>
                </a:rPr>
                <a:t>rooming</a:t>
              </a:r>
              <a:endParaRPr lang="es-ES" sz="5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</a:endParaRPr>
            </a:p>
          </p:txBody>
        </p:sp>
        <p:sp>
          <p:nvSpPr>
            <p:cNvPr id="3" name="Rectángulo 2"/>
            <p:cNvSpPr/>
            <p:nvPr/>
          </p:nvSpPr>
          <p:spPr>
            <a:xfrm>
              <a:off x="4748346" y="1815737"/>
              <a:ext cx="4924698" cy="48320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2800" b="1" dirty="0" smtClean="0"/>
                <a:t>Los</a:t>
              </a:r>
              <a:r>
                <a:rPr lang="es-ES" sz="2800" b="1" dirty="0" smtClean="0">
                  <a:solidFill>
                    <a:srgbClr val="FF0000"/>
                  </a:solidFill>
                </a:rPr>
                <a:t> </a:t>
              </a:r>
              <a:r>
                <a:rPr lang="es-ES" sz="2800" b="1" dirty="0" err="1" smtClean="0">
                  <a:solidFill>
                    <a:srgbClr val="FF0000"/>
                  </a:solidFill>
                </a:rPr>
                <a:t>groomers</a:t>
              </a:r>
              <a:r>
                <a:rPr lang="es-ES" sz="2800" b="1" dirty="0" smtClean="0">
                  <a:solidFill>
                    <a:srgbClr val="FF0000"/>
                  </a:solidFill>
                </a:rPr>
                <a:t> </a:t>
              </a:r>
              <a:r>
                <a:rPr lang="es-ES" sz="2800" b="1" dirty="0" smtClean="0"/>
                <a:t>son los  delincuentes que buscan hacer daño al menor.</a:t>
              </a:r>
            </a:p>
            <a:p>
              <a:r>
                <a:rPr lang="es-ES" sz="2800" b="1" dirty="0" smtClean="0"/>
                <a:t>Pueden ser hombres y mujeres de cualquier edad y de cualquier nivel económico. </a:t>
              </a:r>
            </a:p>
            <a:p>
              <a:r>
                <a:rPr lang="es-ES" sz="2800" b="1" dirty="0" smtClean="0"/>
                <a:t>Este delincuente invierte tiempo considerable ganarse la confianza de los niños y sus familias.</a:t>
              </a:r>
              <a:endParaRPr lang="es-CO" sz="2800" b="1" dirty="0"/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3693" y="1757095"/>
              <a:ext cx="3929490" cy="50617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3118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-3583" y="-13444"/>
            <a:ext cx="12061113" cy="6884891"/>
            <a:chOff x="-3583" y="-13444"/>
            <a:chExt cx="12061113" cy="6884891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583" y="954741"/>
              <a:ext cx="8318742" cy="5916706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91440" y="-13444"/>
              <a:ext cx="8223719" cy="9681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prstTxWarp prst="textCurveUp">
                <a:avLst/>
              </a:prstTxWarp>
              <a:spAutoFit/>
            </a:bodyPr>
            <a:lstStyle/>
            <a:p>
              <a:pPr algn="ctr"/>
              <a:r>
                <a:rPr lang="es-ES" sz="5400" b="1" cap="none" spc="0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/>
                </a:rPr>
                <a:t>El</a:t>
              </a:r>
              <a:r>
                <a:rPr lang="es-ES" sz="54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/>
                </a:rPr>
                <a:t> </a:t>
              </a:r>
              <a:r>
                <a:rPr lang="es-ES" sz="5400" b="1" dirty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</a:rPr>
                <a:t>G</a:t>
              </a:r>
              <a:r>
                <a:rPr lang="es-ES" sz="5400" b="1" cap="none" spc="0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/>
                </a:rPr>
                <a:t>rooming</a:t>
              </a:r>
              <a:endParaRPr lang="es-ES" sz="5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/>
              </a:endParaRPr>
            </a:p>
          </p:txBody>
        </p:sp>
        <p:sp>
          <p:nvSpPr>
            <p:cNvPr id="2" name="Rectángulo 1"/>
            <p:cNvSpPr/>
            <p:nvPr/>
          </p:nvSpPr>
          <p:spPr>
            <a:xfrm>
              <a:off x="8473960" y="712697"/>
              <a:ext cx="3583570" cy="58169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2800" b="1" dirty="0" smtClean="0">
                  <a:solidFill>
                    <a:srgbClr val="FF0000"/>
                  </a:solidFill>
                </a:rPr>
                <a:t>Cómo actúa un </a:t>
              </a:r>
              <a:r>
                <a:rPr lang="es-ES" sz="2800" b="1" dirty="0" err="1" smtClean="0">
                  <a:solidFill>
                    <a:srgbClr val="FF0000"/>
                  </a:solidFill>
                </a:rPr>
                <a:t>groomers</a:t>
              </a:r>
              <a:endParaRPr lang="es-ES" sz="2800" b="1" dirty="0" smtClean="0">
                <a:solidFill>
                  <a:srgbClr val="FF0000"/>
                </a:solidFill>
              </a:endParaRPr>
            </a:p>
            <a:p>
              <a:pPr algn="ctr"/>
              <a:endParaRPr lang="es-ES" sz="2800" b="1" dirty="0" smtClean="0">
                <a:solidFill>
                  <a:srgbClr val="FF0000"/>
                </a:solidFill>
              </a:endParaRPr>
            </a:p>
            <a:p>
              <a:r>
                <a:rPr lang="es-ES" sz="2400" b="1" dirty="0" smtClean="0"/>
                <a:t>Pretendiendo ser alguien que no es.</a:t>
              </a:r>
            </a:p>
            <a:p>
              <a:r>
                <a:rPr lang="es-ES" sz="2400" b="1" dirty="0" smtClean="0"/>
                <a:t>Ofreciendo comprensión y consejos.</a:t>
              </a:r>
            </a:p>
            <a:p>
              <a:r>
                <a:rPr lang="es-ES" sz="2400" b="1" dirty="0" smtClean="0"/>
                <a:t>Obsequiando regalos.</a:t>
              </a:r>
            </a:p>
            <a:p>
              <a:r>
                <a:rPr lang="es-ES" sz="2400" b="1" dirty="0" smtClean="0"/>
                <a:t>Brindando atención al niño.</a:t>
              </a:r>
            </a:p>
            <a:p>
              <a:r>
                <a:rPr lang="es-ES" sz="2400" b="1" dirty="0" smtClean="0"/>
                <a:t>Utilizando su posición o reputación profesional.</a:t>
              </a:r>
            </a:p>
            <a:p>
              <a:r>
                <a:rPr lang="es-ES" sz="2400" b="1" dirty="0" smtClean="0"/>
                <a:t>Ofreciéndole viajes, paseos y fiestas.</a:t>
              </a:r>
              <a:endParaRPr lang="es-CO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30623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219074" y="-146352"/>
            <a:ext cx="11833075" cy="6475017"/>
            <a:chOff x="219074" y="-146352"/>
            <a:chExt cx="11833075" cy="6475017"/>
          </a:xfrm>
        </p:grpSpPr>
        <p:sp>
          <p:nvSpPr>
            <p:cNvPr id="2" name="Rectángulo 1"/>
            <p:cNvSpPr/>
            <p:nvPr/>
          </p:nvSpPr>
          <p:spPr>
            <a:xfrm>
              <a:off x="5347063" y="1065686"/>
              <a:ext cx="6096000" cy="526297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s-ES" sz="2800" b="1" dirty="0" smtClean="0"/>
                <a:t>Poco a poco los</a:t>
              </a:r>
              <a:r>
                <a:rPr lang="es-ES" sz="2800" b="1" dirty="0" smtClean="0">
                  <a:solidFill>
                    <a:srgbClr val="FF6600"/>
                  </a:solidFill>
                </a:rPr>
                <a:t> </a:t>
              </a:r>
              <a:r>
                <a:rPr lang="es-ES" sz="2800" b="1" dirty="0" err="1" smtClean="0">
                  <a:solidFill>
                    <a:srgbClr val="FF6600"/>
                  </a:solidFill>
                </a:rPr>
                <a:t>groomers</a:t>
              </a:r>
              <a:r>
                <a:rPr lang="es-ES" sz="2800" b="1" dirty="0" smtClean="0">
                  <a:solidFill>
                    <a:srgbClr val="FF6600"/>
                  </a:solidFill>
                </a:rPr>
                <a:t> </a:t>
              </a:r>
              <a:r>
                <a:rPr lang="es-ES" sz="2800" b="1" dirty="0" smtClean="0"/>
                <a:t>van obteniendo más datos personales y de contacto. Seducen y provocan mediante el discurso y el envío de imágenes de tipo pornográfico para conseguir que el niño realice actos de naturaleza sexual. Suelen implementar "secretos" como una forma de controlar y asustar al niño para que se sienta avergonzado o culpable, y no denuncie el abuso.</a:t>
              </a:r>
              <a:endParaRPr lang="es-CO" sz="2800" b="1" dirty="0"/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9074" y="78378"/>
              <a:ext cx="4962525" cy="6096000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97450" y="-146352"/>
              <a:ext cx="8254699" cy="111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7920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56" y="0"/>
            <a:ext cx="12196356" cy="6858005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640080" y="137952"/>
            <a:ext cx="11051177" cy="6082700"/>
            <a:chOff x="640080" y="137952"/>
            <a:chExt cx="11051177" cy="6082700"/>
          </a:xfrm>
        </p:grpSpPr>
        <p:sp>
          <p:nvSpPr>
            <p:cNvPr id="2" name="Rectángulo 1"/>
            <p:cNvSpPr/>
            <p:nvPr/>
          </p:nvSpPr>
          <p:spPr>
            <a:xfrm>
              <a:off x="1957719" y="1705315"/>
              <a:ext cx="729897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es-E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Cómo evitar que los niños corran  riesgos asociados con el uso de la tecnología  y la informática</a:t>
              </a:r>
              <a:endParaRPr lang="es-C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640080" y="3912328"/>
              <a:ext cx="11051177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s-ES" sz="2400" b="1" dirty="0" smtClean="0">
                  <a:solidFill>
                    <a:schemeClr val="bg1"/>
                  </a:solidFill>
                </a:rPr>
                <a:t>Controlemos y supervisemos el acceso de los niños a Internet.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s-ES" sz="2400" b="1" dirty="0" smtClean="0">
                  <a:solidFill>
                    <a:schemeClr val="bg1"/>
                  </a:solidFill>
                </a:rPr>
                <a:t>Concienticemos a los menores sobre los peligros que existen en la Red.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s-ES" sz="2400" b="1" dirty="0" smtClean="0">
                  <a:solidFill>
                    <a:schemeClr val="bg1"/>
                  </a:solidFill>
                </a:rPr>
                <a:t>Mantengamos un diálogo abierto entre padres e hijos para crear un ambiente de confianza.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s-ES" sz="2400" b="1" dirty="0" smtClean="0">
                  <a:solidFill>
                    <a:schemeClr val="bg1"/>
                  </a:solidFill>
                </a:rPr>
                <a:t>Instalemos un antivirus o software de control parental en el ordenador que utiliza el menor para protegerlo ante una situación no prevista.</a:t>
              </a:r>
              <a:endParaRPr lang="es-CO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1998" y="137952"/>
              <a:ext cx="8254699" cy="111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7873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284425" y="1948433"/>
            <a:ext cx="9884437" cy="36933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Nota:</a:t>
            </a:r>
          </a:p>
          <a:p>
            <a:pPr algn="ctr"/>
            <a:r>
              <a:rPr lang="es-ES" sz="1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Esta presentación se realizó con imágenes de uso libre disponibles en internet.</a:t>
            </a:r>
          </a:p>
          <a:p>
            <a:pPr algn="ctr"/>
            <a:r>
              <a:rPr lang="es-ES" sz="1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tuvieron en cuenta las siguientes fuentes bibliográficas:</a:t>
            </a:r>
          </a:p>
          <a:p>
            <a:endParaRPr lang="es-ES" sz="1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s-ES" sz="12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http://aulavirtual.eaie.cvudes.edu.co/publico/lems/L.000.011.MG/cap4.html</a:t>
            </a:r>
            <a:endParaRPr lang="es-ES" sz="12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s-ES" sz="12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s-ES" sz="12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5"/>
              </a:rPr>
              <a:t>http://recursostic.educacion.es/observatorio/web/es/software/software-general/1040-introduccion-a-la-seguridad-informatica?format=pdf</a:t>
            </a:r>
            <a:endParaRPr lang="es-ES" sz="12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s-ES" sz="12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6"/>
              </a:rPr>
              <a:t>http://iustificado.blogspot.com.co/2011/05/la-vinculacion-del-phishing-con-el.html</a:t>
            </a:r>
            <a:endParaRPr lang="es-ES" sz="12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s-ES" sz="12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7"/>
              </a:rPr>
              <a:t>https://www.icesi.edu.co/revistas/index.php/sistemas_telematica/article/view/1095</a:t>
            </a:r>
            <a:endParaRPr lang="es-ES" sz="12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s-ES" sz="12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8"/>
              </a:rPr>
              <a:t>https://www.incibe.es/extfrontinteco/img/File/intecocert/EstudiosInformes/cert_inf_riesgos_y_amenazas_en_cloud_computing.pdf</a:t>
            </a:r>
            <a:endParaRPr lang="es-ES" sz="12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s-E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 mapa conceptual: </a:t>
            </a:r>
            <a:r>
              <a:rPr lang="es-E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9"/>
              </a:rPr>
              <a:t>https://cmapcloud.ihmc.us/cmaps/myCmaps.html</a:t>
            </a:r>
            <a:endParaRPr lang="es-ES" sz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s-ES" sz="12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s-E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Sitios web estudiados:</a:t>
            </a:r>
          </a:p>
          <a:p>
            <a:r>
              <a:rPr lang="es-E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0"/>
              </a:rPr>
              <a:t>https://es.slideshare.net/ezsalokithagonzalez/ciberacoso-ciberbullying</a:t>
            </a:r>
            <a:endParaRPr lang="es-ES" sz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s-E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1"/>
              </a:rPr>
              <a:t>https://ciberacoso.wordpress.com/</a:t>
            </a:r>
            <a:endParaRPr lang="es-ES" sz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s-E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2"/>
              </a:rPr>
              <a:t>http://www.pensarantesdesextear.mx/prevencion-10-razones-no-sexting/</a:t>
            </a:r>
            <a:endParaRPr lang="es-ES" sz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s-E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3"/>
              </a:rPr>
              <a:t>http://www.ciberbullying.com/cyberbullying/</a:t>
            </a:r>
            <a:endParaRPr lang="es-ES" sz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s-E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4"/>
              </a:rPr>
              <a:t>https://scholar.google.com.co/scholar?q=INTIMIDACION+ESCOLAR+CIBER+ACOSO&amp;hl</a:t>
            </a:r>
            <a:r>
              <a:rPr lang="es-E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</a:p>
          <a:p>
            <a:endParaRPr lang="es-E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9220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5620" y="0"/>
            <a:ext cx="12278820" cy="6858000"/>
            <a:chOff x="5620" y="0"/>
            <a:chExt cx="12278820" cy="6858000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0" y="0"/>
              <a:ext cx="12278820" cy="6858000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2180624" y="1761989"/>
              <a:ext cx="7165743" cy="424731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Diagon" panose="02000500000000000000" pitchFamily="2" charset="0"/>
                </a:rPr>
                <a:t>el ciberacoso</a:t>
              </a:r>
            </a:p>
            <a:p>
              <a:pPr algn="ctr"/>
              <a:r>
                <a:rPr lang="es-ES" sz="54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Diagon" panose="02000500000000000000" pitchFamily="2" charset="0"/>
                </a:rPr>
                <a:t>El ciberbullying</a:t>
              </a:r>
            </a:p>
            <a:p>
              <a:pPr algn="ctr"/>
              <a:r>
                <a:rPr lang="es-ES" sz="54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Diagon" panose="02000500000000000000" pitchFamily="2" charset="0"/>
                </a:rPr>
                <a:t>Y el</a:t>
              </a:r>
            </a:p>
            <a:p>
              <a:pPr algn="ctr"/>
              <a:r>
                <a:rPr lang="es-ES" sz="54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Diagon" panose="02000500000000000000" pitchFamily="2" charset="0"/>
                </a:rPr>
                <a:t>grooming</a:t>
              </a:r>
              <a:endParaRPr lang="es-E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  <a:p>
              <a:pPr algn="ctr"/>
              <a:endParaRPr lang="es-E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403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Resultado de imagen para ciberaco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pSp>
        <p:nvGrpSpPr>
          <p:cNvPr id="7" name="Grupo 6"/>
          <p:cNvGrpSpPr/>
          <p:nvPr/>
        </p:nvGrpSpPr>
        <p:grpSpPr>
          <a:xfrm>
            <a:off x="515201" y="188527"/>
            <a:ext cx="11579225" cy="6309058"/>
            <a:chOff x="619705" y="70960"/>
            <a:chExt cx="11579225" cy="6309058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705" y="868566"/>
              <a:ext cx="11579225" cy="5511452"/>
            </a:xfrm>
            <a:prstGeom prst="rect">
              <a:avLst/>
            </a:prstGeom>
          </p:spPr>
        </p:pic>
        <p:pic>
          <p:nvPicPr>
            <p:cNvPr id="2056" name="Picture 8" descr="Imagen relacionada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64" b="15713"/>
            <a:stretch/>
          </p:blipFill>
          <p:spPr bwMode="auto">
            <a:xfrm>
              <a:off x="1490562" y="70960"/>
              <a:ext cx="3146752" cy="1952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3598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 descr=" acosador: es el de una persona fría, con poco o &#10;ningún respeto por los demás. &#10; Víctima: la que sufre el problema &#10; t..."/>
          <p:cNvSpPr>
            <a:spLocks noChangeAspect="1" noChangeArrowheads="1"/>
          </p:cNvSpPr>
          <p:nvPr/>
        </p:nvSpPr>
        <p:spPr bwMode="auto">
          <a:xfrm>
            <a:off x="0" y="0"/>
            <a:ext cx="327650" cy="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9" descr=" Los ciberacosadores encuentran a sus víctimas &#10;mediante el uso de buscadores, foros, chats, y más &#10;recientemente, a trav..."/>
          <p:cNvSpPr>
            <a:spLocks noChangeAspect="1" noChangeArrowheads="1"/>
          </p:cNvSpPr>
          <p:nvPr/>
        </p:nvSpPr>
        <p:spPr bwMode="auto">
          <a:xfrm>
            <a:off x="0" y="0"/>
            <a:ext cx="327650" cy="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" name="AutoShape 10" descr=" a manipulación del lenguaje es una herramienta &#10;propia del acosador psicológico, ya que pretende &#10;ocultar el ejercicio d..."/>
          <p:cNvSpPr>
            <a:spLocks noChangeAspect="1" noChangeArrowheads="1"/>
          </p:cNvSpPr>
          <p:nvPr/>
        </p:nvSpPr>
        <p:spPr bwMode="auto">
          <a:xfrm>
            <a:off x="0" y="0"/>
            <a:ext cx="327650" cy="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11" descr=" Secuelas del acoso prolongado &#10; Cambios en la personalidad de la víctima: Resignación: &#10;aislamiento social voluntario, ..."/>
          <p:cNvSpPr>
            <a:spLocks noChangeAspect="1" noChangeArrowheads="1"/>
          </p:cNvSpPr>
          <p:nvPr/>
        </p:nvSpPr>
        <p:spPr bwMode="auto">
          <a:xfrm>
            <a:off x="0" y="0"/>
            <a:ext cx="327650" cy="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AutoShape 12" descr=" Los efectos del acoso no son exclusivamente &#10;dañinos para la víctima, sino que el propio &#10;acosador entra en un círculo v..."/>
          <p:cNvSpPr>
            <a:spLocks noChangeAspect="1" noChangeArrowheads="1"/>
          </p:cNvSpPr>
          <p:nvPr/>
        </p:nvSpPr>
        <p:spPr bwMode="auto">
          <a:xfrm>
            <a:off x="0" y="0"/>
            <a:ext cx="327650" cy="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" name="AutoShape 13" descr="CONSECUENCIAS SOBRE LOS TESTIGOS &#10; Los espectadores corren el riesgo de &#10;insensibilizarse ante las agresiones cotidianas ..."/>
          <p:cNvSpPr>
            <a:spLocks noChangeAspect="1" noChangeArrowheads="1"/>
          </p:cNvSpPr>
          <p:nvPr/>
        </p:nvSpPr>
        <p:spPr bwMode="auto">
          <a:xfrm>
            <a:off x="0" y="0"/>
            <a:ext cx="327650" cy="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" name="AutoShape 14" descr=" Si no se actúa contra el ciberacoso, esto servirá &#10;como refuerzo de esta estrategia acosadora, con lo &#10;que es probable q..."/>
          <p:cNvSpPr>
            <a:spLocks noChangeAspect="1" noChangeArrowheads="1"/>
          </p:cNvSpPr>
          <p:nvPr/>
        </p:nvSpPr>
        <p:spPr bwMode="auto">
          <a:xfrm>
            <a:off x="0" y="0"/>
            <a:ext cx="327650" cy="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9" name="AutoShape 15" descr="Ciberacoso (Ciberbullying)"/>
          <p:cNvSpPr>
            <a:spLocks noChangeAspect="1" noChangeArrowheads="1"/>
          </p:cNvSpPr>
          <p:nvPr/>
        </p:nvSpPr>
        <p:spPr bwMode="auto">
          <a:xfrm>
            <a:off x="0" y="0"/>
            <a:ext cx="327650" cy="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-1" y="-300307"/>
            <a:ext cx="128834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O" alt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AutoShape 7" descr=" La primera de ellas se centra en el acoso y &#10;amenazas a través de la red, pero sólo cuando se &#10;está conectado. &#10; En la ..."/>
          <p:cNvSpPr>
            <a:spLocks noChangeAspect="1" noChangeArrowheads="1"/>
          </p:cNvSpPr>
          <p:nvPr/>
        </p:nvSpPr>
        <p:spPr bwMode="auto">
          <a:xfrm>
            <a:off x="34925" y="7938"/>
            <a:ext cx="327650" cy="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pSp>
        <p:nvGrpSpPr>
          <p:cNvPr id="15" name="Grupo 14"/>
          <p:cNvGrpSpPr/>
          <p:nvPr/>
        </p:nvGrpSpPr>
        <p:grpSpPr>
          <a:xfrm>
            <a:off x="362575" y="171763"/>
            <a:ext cx="11159836" cy="6326326"/>
            <a:chOff x="362575" y="171763"/>
            <a:chExt cx="11159836" cy="6326326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1911" y="171763"/>
              <a:ext cx="6019800" cy="4572000"/>
            </a:xfrm>
            <a:prstGeom prst="rect">
              <a:avLst/>
            </a:prstGeom>
          </p:spPr>
        </p:pic>
        <p:sp>
          <p:nvSpPr>
            <p:cNvPr id="14" name="Rectángulo 13"/>
            <p:cNvSpPr/>
            <p:nvPr/>
          </p:nvSpPr>
          <p:spPr>
            <a:xfrm>
              <a:off x="362575" y="4743763"/>
              <a:ext cx="1115983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O" sz="3600" dirty="0">
                  <a:latin typeface="Cooper Black" panose="0208090404030B020404" pitchFamily="18" charset="0"/>
                </a:rPr>
                <a:t>Al analizar el mapa conceptual, podemos </a:t>
              </a:r>
              <a:r>
                <a:rPr lang="es-CO" sz="3600" dirty="0" smtClean="0">
                  <a:latin typeface="Cooper Black" panose="0208090404030B020404" pitchFamily="18" charset="0"/>
                </a:rPr>
                <a:t>deducir, </a:t>
              </a:r>
              <a:r>
                <a:rPr lang="es-CO" sz="3600" dirty="0">
                  <a:latin typeface="Cooper Black" panose="0208090404030B020404" pitchFamily="18" charset="0"/>
                </a:rPr>
                <a:t>que existen varios delitos asociados al ciberacoso, </a:t>
              </a:r>
              <a:r>
                <a:rPr lang="es-CO" sz="3600" dirty="0" smtClean="0">
                  <a:latin typeface="Cooper Black" panose="0208090404030B020404" pitchFamily="18" charset="0"/>
                </a:rPr>
                <a:t>como </a:t>
              </a:r>
              <a:r>
                <a:rPr lang="es-CO" sz="3600" dirty="0">
                  <a:latin typeface="Cooper Black" panose="0208090404030B020404" pitchFamily="18" charset="0"/>
                </a:rPr>
                <a:t>el ciberbullying y el grooming</a:t>
              </a:r>
              <a:endParaRPr lang="es-CO" sz="3600" dirty="0">
                <a:latin typeface="Cooper Black" panose="0208090404030B0204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6508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316341" y="352697"/>
            <a:ext cx="10488192" cy="6280511"/>
            <a:chOff x="316341" y="352697"/>
            <a:chExt cx="10488192" cy="6280511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2"/>
            <a:srcRect t="7588" r="1689" b="11653"/>
            <a:stretch/>
          </p:blipFill>
          <p:spPr>
            <a:xfrm>
              <a:off x="669511" y="352697"/>
              <a:ext cx="4568598" cy="2560319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954749" y="2103120"/>
              <a:ext cx="8555011" cy="17332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urveUp">
                <a:avLst/>
              </a:prstTxWarp>
              <a:spAutoFit/>
            </a:bodyPr>
            <a:lstStyle/>
            <a:p>
              <a:pPr algn="ctr"/>
              <a:r>
                <a:rPr lang="es-ES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</a:rPr>
                <a:t>El ciberbulling</a:t>
              </a:r>
              <a:endPara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316341" y="3986330"/>
              <a:ext cx="10488192" cy="26468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 diferencia del ciberacoso típico que se da entre mayores, </a:t>
              </a:r>
            </a:p>
            <a:p>
              <a:pPr algn="ctr"/>
              <a:r>
                <a:rPr lang="es-ES" sz="280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El ciberbulling </a:t>
              </a:r>
              <a:r>
                <a:rPr lang="es-E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es el acoso entre menores de edad.</a:t>
              </a:r>
            </a:p>
            <a:p>
              <a:pPr algn="ctr"/>
              <a:r>
                <a:rPr lang="es-E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Los menores utilizan los medios tecnológicos y sus respectivas</a:t>
              </a:r>
            </a:p>
            <a:p>
              <a:pPr algn="ctr"/>
              <a:r>
                <a:rPr lang="es-E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herramientas para ejercer acoso sicológico a otro menor.</a:t>
              </a:r>
            </a:p>
            <a:p>
              <a:pPr algn="ctr"/>
              <a:endPara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2190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17566" y="31293"/>
            <a:ext cx="9679576" cy="7080138"/>
            <a:chOff x="117566" y="31293"/>
            <a:chExt cx="9679576" cy="7080138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2"/>
            <a:srcRect l="3717" r="4197"/>
            <a:stretch/>
          </p:blipFill>
          <p:spPr>
            <a:xfrm>
              <a:off x="117566" y="1275736"/>
              <a:ext cx="5826036" cy="5112000"/>
            </a:xfrm>
            <a:prstGeom prst="rect">
              <a:avLst/>
            </a:prstGeom>
          </p:spPr>
        </p:pic>
        <p:sp>
          <p:nvSpPr>
            <p:cNvPr id="2" name="Rectángulo 1"/>
            <p:cNvSpPr/>
            <p:nvPr/>
          </p:nvSpPr>
          <p:spPr>
            <a:xfrm>
              <a:off x="5839099" y="1571453"/>
              <a:ext cx="3958043" cy="55399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2800" dirty="0" smtClean="0"/>
                <a:t>En resumen; estamos ante un caso de </a:t>
              </a:r>
              <a:r>
                <a:rPr lang="es-ES" sz="2800" dirty="0" smtClean="0">
                  <a:solidFill>
                    <a:srgbClr val="FF0000"/>
                  </a:solidFill>
                </a:rPr>
                <a:t>ciberbullying</a:t>
              </a:r>
              <a:r>
                <a:rPr lang="es-ES" sz="2800" dirty="0" smtClean="0"/>
                <a:t> cuando un o una menor atormenta, amenaza, hostiga, humilla o molesta a otro/a mediante Internet, teléfonos móviles, consolas de juegos u otras tecnologías telemáticas.</a:t>
              </a:r>
            </a:p>
            <a:p>
              <a:endParaRPr lang="es-ES" dirty="0"/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6" y="31293"/>
              <a:ext cx="9091748" cy="17340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5681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824121" y="431073"/>
            <a:ext cx="8398257" cy="5970721"/>
            <a:chOff x="824121" y="431073"/>
            <a:chExt cx="8398257" cy="5970721"/>
          </a:xfrm>
        </p:grpSpPr>
        <p:sp>
          <p:nvSpPr>
            <p:cNvPr id="2" name="Rectángulo 1"/>
            <p:cNvSpPr/>
            <p:nvPr/>
          </p:nvSpPr>
          <p:spPr>
            <a:xfrm>
              <a:off x="824121" y="3724138"/>
              <a:ext cx="8123936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2400" dirty="0" smtClean="0"/>
                <a:t>No se trata aquí, el acoso, o abuso, de índole estrictamente sexual.</a:t>
              </a:r>
            </a:p>
            <a:p>
              <a:pPr algn="just"/>
              <a:r>
                <a:rPr lang="es-ES" sz="2400" dirty="0" smtClean="0"/>
                <a:t>Tampoco se trata de adultos que engatusan a menores para encontrarse con ellos fuera de la Red o explotar sus imágenes sexuales. Aunque hay veces en que un/a menor comienza una campaña de ciberbullying, que puede acabar implicando a adultos con intenciones sexuales.</a:t>
              </a:r>
              <a:endParaRPr lang="es-CO" sz="2400" dirty="0"/>
            </a:p>
          </p:txBody>
        </p:sp>
        <p:sp>
          <p:nvSpPr>
            <p:cNvPr id="4" name="Rectángulo 3"/>
            <p:cNvSpPr/>
            <p:nvPr/>
          </p:nvSpPr>
          <p:spPr>
            <a:xfrm>
              <a:off x="993939" y="431073"/>
              <a:ext cx="8123936" cy="155698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urveUp">
                <a:avLst/>
              </a:prstTxWarp>
              <a:spAutoFit/>
            </a:bodyPr>
            <a:lstStyle/>
            <a:p>
              <a:pPr algn="ctr"/>
              <a:r>
                <a:rPr lang="es-ES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</a:rPr>
                <a:t>El ciberbulling</a:t>
              </a:r>
              <a:endPara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1705374" y="2280148"/>
              <a:ext cx="384348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1" dirty="0" smtClean="0">
                  <a:ln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Para tener en cuenta:</a:t>
              </a:r>
              <a:endParaRPr lang="es-ES" sz="2800" b="1" cap="none" spc="0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6311" y="1783763"/>
              <a:ext cx="2766067" cy="1940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6800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431072" y="-130695"/>
            <a:ext cx="9313817" cy="6775342"/>
            <a:chOff x="431072" y="-130695"/>
            <a:chExt cx="9313817" cy="6775342"/>
          </a:xfrm>
        </p:grpSpPr>
        <p:sp>
          <p:nvSpPr>
            <p:cNvPr id="2" name="Rectángulo 1"/>
            <p:cNvSpPr/>
            <p:nvPr/>
          </p:nvSpPr>
          <p:spPr>
            <a:xfrm>
              <a:off x="431072" y="3597659"/>
              <a:ext cx="9313817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endParaRPr lang="es-ES" sz="2400" dirty="0" smtClean="0"/>
            </a:p>
            <a:p>
              <a:pPr algn="just"/>
              <a:r>
                <a:rPr lang="es-ES" sz="2400" dirty="0" smtClean="0"/>
                <a:t>En realidad no son tan similares como podría pensarse. En ambos se da un abuso entre menores, pero poco más tienen que ver en la mayoría de los casos. El </a:t>
              </a:r>
              <a:r>
                <a:rPr lang="es-ES" sz="2400" b="1" dirty="0" smtClean="0">
                  <a:solidFill>
                    <a:srgbClr val="FF0000"/>
                  </a:solidFill>
                </a:rPr>
                <a:t>ciberbullying</a:t>
              </a:r>
              <a:r>
                <a:rPr lang="es-ES" sz="2400" dirty="0" smtClean="0"/>
                <a:t> atiende a otras causas, se manifiesta de formas muy diversas, con consecuencias también diferentes. Sí es bastante posible que el </a:t>
              </a:r>
              <a:r>
                <a:rPr lang="es-ES" sz="2400" dirty="0" err="1" smtClean="0"/>
                <a:t>bullying</a:t>
              </a:r>
              <a:r>
                <a:rPr lang="es-ES" sz="2400" dirty="0" smtClean="0"/>
                <a:t> sea seguido de ciberbullying</a:t>
              </a:r>
              <a:r>
                <a:rPr lang="es-ES" sz="2400" dirty="0"/>
                <a:t> </a:t>
              </a:r>
              <a:r>
                <a:rPr lang="es-ES" sz="2400" dirty="0" smtClean="0"/>
                <a:t>y que el ciberbullying pueda acabar también en una situación de </a:t>
              </a:r>
              <a:r>
                <a:rPr lang="es-ES" sz="2400" dirty="0" err="1" smtClean="0"/>
                <a:t>bullying</a:t>
              </a:r>
              <a:r>
                <a:rPr lang="es-ES" sz="2400" dirty="0" smtClean="0"/>
                <a:t>.</a:t>
              </a:r>
              <a:endParaRPr lang="es-ES" sz="2400" dirty="0"/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935" y="947217"/>
              <a:ext cx="3657547" cy="3095199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4450975" y="1781777"/>
              <a:ext cx="5293914" cy="138499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2800" b="1" dirty="0" smtClean="0">
                  <a:solidFill>
                    <a:srgbClr val="FF0000"/>
                  </a:solidFill>
                </a:rPr>
                <a:t>Pero ¿q</a:t>
              </a:r>
              <a:r>
                <a:rPr lang="es-ES" sz="2800" b="1" dirty="0" smtClean="0">
                  <a:solidFill>
                    <a:srgbClr val="FF0000"/>
                  </a:solidFill>
                </a:rPr>
                <a:t>ué tiene que ver el ciberbullying con el </a:t>
              </a:r>
              <a:r>
                <a:rPr lang="es-ES" sz="2800" b="1" dirty="0" err="1" smtClean="0">
                  <a:solidFill>
                    <a:srgbClr val="FF0000"/>
                  </a:solidFill>
                </a:rPr>
                <a:t>bullying</a:t>
              </a:r>
              <a:r>
                <a:rPr lang="es-ES" sz="2800" b="1" dirty="0" smtClean="0">
                  <a:solidFill>
                    <a:srgbClr val="FF0000"/>
                  </a:solidFill>
                </a:rPr>
                <a:t> </a:t>
              </a:r>
            </a:p>
            <a:p>
              <a:pPr algn="ctr"/>
              <a:r>
                <a:rPr lang="es-ES" sz="2800" b="1" dirty="0" smtClean="0">
                  <a:solidFill>
                    <a:srgbClr val="FF0000"/>
                  </a:solidFill>
                </a:rPr>
                <a:t>o acoso escolar?</a:t>
              </a:r>
              <a:endParaRPr lang="es-E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endParaRPr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08650" y="-130695"/>
              <a:ext cx="7054860" cy="13455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6761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587746" y="0"/>
            <a:ext cx="8843637" cy="6629238"/>
            <a:chOff x="587746" y="0"/>
            <a:chExt cx="8843637" cy="6629238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7746" y="1578267"/>
              <a:ext cx="5050971" cy="5050971"/>
            </a:xfrm>
            <a:prstGeom prst="rect">
              <a:avLst/>
            </a:prstGeom>
          </p:spPr>
        </p:pic>
        <p:sp>
          <p:nvSpPr>
            <p:cNvPr id="2" name="Rectángulo 1"/>
            <p:cNvSpPr/>
            <p:nvPr/>
          </p:nvSpPr>
          <p:spPr>
            <a:xfrm>
              <a:off x="5891348" y="1243148"/>
              <a:ext cx="3540035" cy="53860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3200" dirty="0" smtClean="0">
                  <a:solidFill>
                    <a:srgbClr val="FF0000"/>
                  </a:solidFill>
                </a:rPr>
                <a:t>¿Por qué es especialmente grave el ciberbullying?</a:t>
              </a:r>
            </a:p>
            <a:p>
              <a:pPr algn="just"/>
              <a:endParaRPr lang="es-ES" sz="2400" b="1" dirty="0" smtClean="0"/>
            </a:p>
            <a:p>
              <a:pPr algn="just"/>
              <a:r>
                <a:rPr lang="es-ES" sz="2400" b="1" dirty="0" smtClean="0"/>
                <a:t>El anonimato, la no percepción directa e inmediata del daño causado y la adopción de roles imaginarios en la Red convierten al ciberbullying en un grave problema.</a:t>
              </a:r>
              <a:endParaRPr lang="es-CO" sz="2400" b="1" dirty="0"/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7694" y="0"/>
              <a:ext cx="8151058" cy="15546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664878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390</TotalTime>
  <Words>754</Words>
  <Application>Microsoft Office PowerPoint</Application>
  <PresentationFormat>Panorámica</PresentationFormat>
  <Paragraphs>73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Cooper Black</vt:lpstr>
      <vt:lpstr>Diagon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User</dc:creator>
  <cp:lastModifiedBy>Windows User</cp:lastModifiedBy>
  <cp:revision>34</cp:revision>
  <dcterms:created xsi:type="dcterms:W3CDTF">2018-04-07T17:09:11Z</dcterms:created>
  <dcterms:modified xsi:type="dcterms:W3CDTF">2018-04-07T23:39:47Z</dcterms:modified>
</cp:coreProperties>
</file>